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F"/>
    <a:srgbClr val="FF4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45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3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3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18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6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3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57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34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4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8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403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9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4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12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5.pn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4.jpe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pattFill prst="pct10">
            <a:fgClr>
              <a:srgbClr val="687267"/>
            </a:fgClr>
            <a:bgClr>
              <a:srgbClr val="9092A5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</a:rPr>
              <a:t>Deep Trainer  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418946" y="4229101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소속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955311" y="4259894"/>
            <a:ext cx="2643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78808D"/>
                </a:solidFill>
              </a:rPr>
              <a:t>동의과학대학교 컴퓨터 </a:t>
            </a:r>
            <a:r>
              <a:rPr lang="ko-KR" altLang="en-US" sz="1400" dirty="0" err="1">
                <a:solidFill>
                  <a:srgbClr val="78808D"/>
                </a:solidFill>
              </a:rPr>
              <a:t>정보과</a:t>
            </a:r>
            <a:endParaRPr lang="ko-KR" altLang="en-US" sz="1400" dirty="0">
              <a:solidFill>
                <a:srgbClr val="78808D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18946" y="490038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</a:rPr>
              <a:t>이름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955311" y="4931180"/>
            <a:ext cx="21371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78808D"/>
                </a:solidFill>
              </a:rPr>
              <a:t>이재웅</a:t>
            </a:r>
            <a:r>
              <a:rPr lang="en-US" altLang="ko-KR" sz="1400" dirty="0">
                <a:solidFill>
                  <a:srgbClr val="78808D"/>
                </a:solidFill>
              </a:rPr>
              <a:t> | </a:t>
            </a:r>
            <a:r>
              <a:rPr lang="ko-KR" altLang="en-US" sz="1400" dirty="0">
                <a:solidFill>
                  <a:srgbClr val="78808D"/>
                </a:solidFill>
              </a:rPr>
              <a:t>이은비 </a:t>
            </a:r>
            <a:r>
              <a:rPr lang="en-US" altLang="ko-KR" sz="1400" dirty="0">
                <a:solidFill>
                  <a:srgbClr val="78808D"/>
                </a:solidFill>
              </a:rPr>
              <a:t>| </a:t>
            </a:r>
            <a:r>
              <a:rPr lang="ko-KR" altLang="en-US" sz="1400" dirty="0">
                <a:solidFill>
                  <a:srgbClr val="78808D"/>
                </a:solidFill>
              </a:rPr>
              <a:t>최인영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3323771"/>
            <a:ext cx="12192000" cy="45719"/>
          </a:xfrm>
          <a:prstGeom prst="rect">
            <a:avLst/>
          </a:prstGeom>
          <a:solidFill>
            <a:srgbClr val="FFC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66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90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Use pose estimation</a:t>
            </a:r>
          </a:p>
        </p:txBody>
      </p:sp>
      <p:grpSp>
        <p:nvGrpSpPr>
          <p:cNvPr id="47" name="그룹 206"/>
          <p:cNvGrpSpPr/>
          <p:nvPr/>
        </p:nvGrpSpPr>
        <p:grpSpPr>
          <a:xfrm>
            <a:off x="2824716" y="4048124"/>
            <a:ext cx="2956849" cy="2550796"/>
            <a:chOff x="3599904" y="1874172"/>
            <a:chExt cx="4121677" cy="3555661"/>
          </a:xfrm>
        </p:grpSpPr>
        <p:pic>
          <p:nvPicPr>
            <p:cNvPr id="48" name="그림 24"/>
            <p:cNvPicPr>
              <a:picLocks noChangeAspect="1"/>
            </p:cNvPicPr>
            <p:nvPr/>
          </p:nvPicPr>
          <p:blipFill rotWithShape="1">
            <a:blip r:embed="rId2"/>
            <a:srcRect l="16850" t="17480" r="36730" b="23300"/>
            <a:stretch>
              <a:fillRect/>
            </a:stretch>
          </p:blipFill>
          <p:spPr>
            <a:xfrm>
              <a:off x="3599904" y="1874172"/>
              <a:ext cx="4121677" cy="2850478"/>
            </a:xfrm>
            <a:prstGeom prst="rect">
              <a:avLst/>
            </a:prstGeom>
            <a:ln>
              <a:solidFill>
                <a:srgbClr val="808080">
                  <a:alpha val="70000"/>
                </a:srgbClr>
              </a:solidFill>
            </a:ln>
          </p:spPr>
        </p:pic>
        <p:sp>
          <p:nvSpPr>
            <p:cNvPr id="49" name="TextBox 133"/>
            <p:cNvSpPr txBox="1"/>
            <p:nvPr/>
          </p:nvSpPr>
          <p:spPr>
            <a:xfrm>
              <a:off x="4392613" y="4732751"/>
              <a:ext cx="2537002" cy="697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rgbClr val="4E5D70"/>
                  </a:solidFill>
                </a:rPr>
                <a:t>Trained Model</a:t>
              </a:r>
            </a:p>
          </p:txBody>
        </p:sp>
      </p:grpSp>
      <p:pic>
        <p:nvPicPr>
          <p:cNvPr id="56" name="그림 22"/>
          <p:cNvPicPr>
            <a:picLocks noChangeAspect="1"/>
          </p:cNvPicPr>
          <p:nvPr/>
        </p:nvPicPr>
        <p:blipFill rotWithShape="1">
          <a:blip r:embed="rId3"/>
          <a:srcRect l="65610" t="29670" r="19220" b="39100"/>
          <a:stretch>
            <a:fillRect/>
          </a:stretch>
        </p:blipFill>
        <p:spPr>
          <a:xfrm>
            <a:off x="6723795" y="1113723"/>
            <a:ext cx="1524702" cy="1531696"/>
          </a:xfrm>
          <a:prstGeom prst="rect">
            <a:avLst/>
          </a:prstGeom>
          <a:ln>
            <a:solidFill>
              <a:srgbClr val="A6A6A6">
                <a:alpha val="70000"/>
              </a:srgbClr>
            </a:solidFill>
          </a:ln>
        </p:spPr>
      </p:pic>
      <p:grpSp>
        <p:nvGrpSpPr>
          <p:cNvPr id="66" name="그룹 65"/>
          <p:cNvGrpSpPr/>
          <p:nvPr/>
        </p:nvGrpSpPr>
        <p:grpSpPr>
          <a:xfrm>
            <a:off x="7304541" y="2770897"/>
            <a:ext cx="1493290" cy="1541154"/>
            <a:chOff x="3085241" y="1644597"/>
            <a:chExt cx="3385527" cy="3495560"/>
          </a:xfrm>
        </p:grpSpPr>
        <p:pic>
          <p:nvPicPr>
            <p:cNvPr id="67" name="그림 24"/>
            <p:cNvPicPr>
              <a:picLocks noChangeAspect="1"/>
            </p:cNvPicPr>
            <p:nvPr/>
          </p:nvPicPr>
          <p:blipFill rotWithShape="1">
            <a:blip r:embed="rId2"/>
            <a:srcRect l="65410" t="29460" r="18960" b="39020"/>
            <a:stretch>
              <a:fillRect/>
            </a:stretch>
          </p:blipFill>
          <p:spPr>
            <a:xfrm>
              <a:off x="3085241" y="1644597"/>
              <a:ext cx="3385527" cy="3495559"/>
            </a:xfrm>
            <a:prstGeom prst="rect">
              <a:avLst/>
            </a:prstGeom>
            <a:ln>
              <a:solidFill>
                <a:srgbClr val="A6A6A6">
                  <a:alpha val="70000"/>
                </a:srgbClr>
              </a:solidFill>
            </a:ln>
          </p:spPr>
        </p:pic>
        <p:pic>
          <p:nvPicPr>
            <p:cNvPr id="68" name="그림 13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299888" y="2300470"/>
              <a:ext cx="3063236" cy="2760850"/>
            </a:xfrm>
            <a:prstGeom prst="rect">
              <a:avLst/>
            </a:prstGeom>
            <a:ln>
              <a:solidFill>
                <a:srgbClr val="A6A6A6">
                  <a:alpha val="70000"/>
                </a:srgbClr>
              </a:solidFill>
            </a:ln>
            <a:effectLst>
              <a:softEdge rad="12700"/>
            </a:effectLst>
          </p:spPr>
        </p:pic>
      </p:grpSp>
      <p:pic>
        <p:nvPicPr>
          <p:cNvPr id="63" name="그림 20"/>
          <p:cNvPicPr>
            <a:picLocks noChangeAspect="1"/>
          </p:cNvPicPr>
          <p:nvPr/>
        </p:nvPicPr>
        <p:blipFill rotWithShape="1">
          <a:blip r:embed="rId5"/>
          <a:srcRect l="65510" t="29360" r="19060" b="39210"/>
          <a:stretch>
            <a:fillRect/>
          </a:stretch>
        </p:blipFill>
        <p:spPr>
          <a:xfrm>
            <a:off x="7809814" y="4439708"/>
            <a:ext cx="1467082" cy="1541154"/>
          </a:xfrm>
          <a:prstGeom prst="rect">
            <a:avLst/>
          </a:prstGeom>
          <a:ln>
            <a:solidFill>
              <a:srgbClr val="A6A6A6">
                <a:alpha val="70000"/>
              </a:srgbClr>
            </a:solidFill>
          </a:ln>
        </p:spPr>
      </p:pic>
      <p:grpSp>
        <p:nvGrpSpPr>
          <p:cNvPr id="81" name="그룹 80"/>
          <p:cNvGrpSpPr/>
          <p:nvPr/>
        </p:nvGrpSpPr>
        <p:grpSpPr>
          <a:xfrm>
            <a:off x="518160" y="1403635"/>
            <a:ext cx="2564130" cy="2252059"/>
            <a:chOff x="365760" y="1394110"/>
            <a:chExt cx="2564130" cy="2252059"/>
          </a:xfrm>
        </p:grpSpPr>
        <p:pic>
          <p:nvPicPr>
            <p:cNvPr id="74" name="그림 63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rcRect l="4410" t="18120" r="10580" b="10280"/>
            <a:stretch>
              <a:fillRect/>
            </a:stretch>
          </p:blipFill>
          <p:spPr>
            <a:xfrm>
              <a:off x="404897" y="1394110"/>
              <a:ext cx="2496793" cy="1714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TextBox 131"/>
            <p:cNvSpPr txBox="1"/>
            <p:nvPr/>
          </p:nvSpPr>
          <p:spPr>
            <a:xfrm>
              <a:off x="365760" y="3151129"/>
              <a:ext cx="2564130" cy="4950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altLang="ko-KR" b="1">
                  <a:solidFill>
                    <a:srgbClr val="4E5D70"/>
                  </a:solidFill>
                </a:rPr>
                <a:t>Data(Web Cam input)</a:t>
              </a:r>
            </a:p>
          </p:txBody>
        </p:sp>
      </p:grpSp>
      <p:cxnSp>
        <p:nvCxnSpPr>
          <p:cNvPr id="82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noFill/>
          <a:ln w="28575" cap="flat" cmpd="sng" algn="ctr">
            <a:solidFill>
              <a:srgbClr val="FF0066">
                <a:alpha val="100000"/>
              </a:srgbClr>
            </a:solidFill>
            <a:prstDash val="lgDashDotDot"/>
            <a:miter/>
          </a:ln>
        </p:spPr>
      </p:cxnSp>
      <p:grpSp>
        <p:nvGrpSpPr>
          <p:cNvPr id="83" name="그룹 37"/>
          <p:cNvGrpSpPr/>
          <p:nvPr/>
        </p:nvGrpSpPr>
        <p:grpSpPr>
          <a:xfrm rot="18933742">
            <a:off x="1732190" y="3367758"/>
            <a:ext cx="936458" cy="1643287"/>
            <a:chOff x="6953102" y="1288523"/>
            <a:chExt cx="1655378" cy="2960384"/>
          </a:xfrm>
          <a:solidFill>
            <a:srgbClr val="4E5D70">
              <a:alpha val="45000"/>
            </a:srgbClr>
          </a:solidFill>
        </p:grpSpPr>
        <p:sp>
          <p:nvSpPr>
            <p:cNvPr id="84" name="모서리가 둥근 직사각형 17"/>
            <p:cNvSpPr/>
            <p:nvPr/>
          </p:nvSpPr>
          <p:spPr>
            <a:xfrm rot="10800000">
              <a:off x="7247359" y="1288523"/>
              <a:ext cx="622300" cy="2832100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E5D70"/>
                </a:solidFill>
              </a:endParaRPr>
            </a:p>
          </p:txBody>
        </p:sp>
        <p:sp>
          <p:nvSpPr>
            <p:cNvPr id="85" name="모서리가 둥근 직사각형 18"/>
            <p:cNvSpPr/>
            <p:nvPr/>
          </p:nvSpPr>
          <p:spPr>
            <a:xfrm rot="13500000">
              <a:off x="7551935" y="2759104"/>
              <a:ext cx="622300" cy="1490790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E5D70"/>
                </a:solidFill>
              </a:endParaRPr>
            </a:p>
          </p:txBody>
        </p:sp>
        <p:sp>
          <p:nvSpPr>
            <p:cNvPr id="86" name="모서리가 둥근 직사각형 19"/>
            <p:cNvSpPr/>
            <p:nvPr/>
          </p:nvSpPr>
          <p:spPr>
            <a:xfrm rot="8100000">
              <a:off x="6953102" y="2764852"/>
              <a:ext cx="622300" cy="1484055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E5D70"/>
                </a:solidFill>
              </a:endParaRPr>
            </a:p>
          </p:txBody>
        </p:sp>
        <p:sp>
          <p:nvSpPr>
            <p:cNvPr id="87" name="타원 41"/>
            <p:cNvSpPr/>
            <p:nvPr/>
          </p:nvSpPr>
          <p:spPr>
            <a:xfrm>
              <a:off x="7240785" y="1288523"/>
              <a:ext cx="622300" cy="622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EB6F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rgbClr val="4E5D70"/>
                </a:solidFill>
              </a:endParaRPr>
            </a:p>
          </p:txBody>
        </p:sp>
      </p:grpSp>
      <p:pic>
        <p:nvPicPr>
          <p:cNvPr id="77" name="그림 22"/>
          <p:cNvPicPr>
            <a:picLocks noChangeAspect="1"/>
          </p:cNvPicPr>
          <p:nvPr/>
        </p:nvPicPr>
        <p:blipFill rotWithShape="1">
          <a:blip r:embed="rId3"/>
          <a:srcRect l="65610" t="63020" r="19220" b="20850"/>
          <a:stretch>
            <a:fillRect/>
          </a:stretch>
        </p:blipFill>
        <p:spPr>
          <a:xfrm>
            <a:off x="8417867" y="1334866"/>
            <a:ext cx="2212148" cy="1126701"/>
          </a:xfrm>
          <a:prstGeom prst="rect">
            <a:avLst/>
          </a:prstGeom>
          <a:ln>
            <a:solidFill>
              <a:srgbClr val="A6A6A6"/>
            </a:solidFill>
          </a:ln>
        </p:spPr>
      </p:pic>
      <p:grpSp>
        <p:nvGrpSpPr>
          <p:cNvPr id="95" name="그룹 37"/>
          <p:cNvGrpSpPr/>
          <p:nvPr/>
        </p:nvGrpSpPr>
        <p:grpSpPr>
          <a:xfrm rot="13680579">
            <a:off x="5994540" y="3752705"/>
            <a:ext cx="936458" cy="1643287"/>
            <a:chOff x="6953102" y="1288523"/>
            <a:chExt cx="1655378" cy="2960384"/>
          </a:xfrm>
          <a:solidFill>
            <a:srgbClr val="4E5D70">
              <a:alpha val="44710"/>
            </a:srgbClr>
          </a:solidFill>
        </p:grpSpPr>
        <p:sp>
          <p:nvSpPr>
            <p:cNvPr id="96" name="모서리가 둥근 직사각형 17"/>
            <p:cNvSpPr/>
            <p:nvPr/>
          </p:nvSpPr>
          <p:spPr>
            <a:xfrm rot="10800000">
              <a:off x="7247359" y="1288523"/>
              <a:ext cx="622300" cy="2832100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471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4E5D7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7" name="모서리가 둥근 직사각형 18"/>
            <p:cNvSpPr/>
            <p:nvPr/>
          </p:nvSpPr>
          <p:spPr>
            <a:xfrm rot="13500000">
              <a:off x="7551935" y="2759104"/>
              <a:ext cx="622300" cy="1490790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471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4E5D7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8" name="모서리가 둥근 직사각형 19"/>
            <p:cNvSpPr/>
            <p:nvPr/>
          </p:nvSpPr>
          <p:spPr>
            <a:xfrm rot="8100000">
              <a:off x="6953102" y="2764852"/>
              <a:ext cx="622300" cy="1484055"/>
            </a:xfrm>
            <a:prstGeom prst="roundRect">
              <a:avLst>
                <a:gd name="adj" fmla="val 50000"/>
              </a:avLst>
            </a:prstGeom>
            <a:solidFill>
              <a:srgbClr val="EB6F6F">
                <a:alpha val="4471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4E5D7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99" name="타원 41"/>
            <p:cNvSpPr/>
            <p:nvPr/>
          </p:nvSpPr>
          <p:spPr>
            <a:xfrm>
              <a:off x="7240785" y="1288523"/>
              <a:ext cx="622300" cy="622800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solidFill>
                <a:srgbClr val="EB6F6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4E5D7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pic>
        <p:nvPicPr>
          <p:cNvPr id="78" name="그림 24"/>
          <p:cNvPicPr>
            <a:picLocks noChangeAspect="1"/>
          </p:cNvPicPr>
          <p:nvPr/>
        </p:nvPicPr>
        <p:blipFill rotWithShape="1">
          <a:blip r:embed="rId2"/>
          <a:srcRect l="65460" t="63080" r="18960" b="21090"/>
          <a:stretch>
            <a:fillRect/>
          </a:stretch>
        </p:blipFill>
        <p:spPr>
          <a:xfrm>
            <a:off x="8979969" y="2962275"/>
            <a:ext cx="2212055" cy="1105755"/>
          </a:xfrm>
          <a:prstGeom prst="rect">
            <a:avLst/>
          </a:prstGeom>
          <a:ln>
            <a:solidFill>
              <a:srgbClr val="A6A6A6"/>
            </a:solidFill>
          </a:ln>
        </p:spPr>
      </p:pic>
      <p:sp>
        <p:nvSpPr>
          <p:cNvPr id="102" name="TextBox 101"/>
          <p:cNvSpPr txBox="1"/>
          <p:nvPr/>
        </p:nvSpPr>
        <p:spPr>
          <a:xfrm>
            <a:off x="8795383" y="6038846"/>
            <a:ext cx="1316356" cy="493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4E5D70"/>
                </a:solidFill>
                <a:latin typeface="맑은 고딕"/>
                <a:ea typeface="맑은 고딕"/>
                <a:cs typeface="맑은 고딕"/>
              </a:rPr>
              <a:t>simulation</a:t>
            </a:r>
          </a:p>
        </p:txBody>
      </p:sp>
      <p:pic>
        <p:nvPicPr>
          <p:cNvPr id="79" name="그림 20"/>
          <p:cNvPicPr>
            <a:picLocks noChangeAspect="1"/>
          </p:cNvPicPr>
          <p:nvPr/>
        </p:nvPicPr>
        <p:blipFill rotWithShape="1">
          <a:blip r:embed="rId5"/>
          <a:srcRect l="65510" t="63230" r="18930" b="21140"/>
          <a:stretch>
            <a:fillRect/>
          </a:stretch>
        </p:blipFill>
        <p:spPr>
          <a:xfrm>
            <a:off x="9465595" y="4624727"/>
            <a:ext cx="2212055" cy="1145523"/>
          </a:xfrm>
          <a:prstGeom prst="rect">
            <a:avLst/>
          </a:prstGeom>
          <a:ln>
            <a:solidFill>
              <a:srgbClr val="A6A6A6"/>
            </a:solidFill>
          </a:ln>
        </p:spPr>
      </p:pic>
      <p:sp>
        <p:nvSpPr>
          <p:cNvPr id="2" name="사각형: 둥근 모서리 5">
            <a:extLst>
              <a:ext uri="{FF2B5EF4-FFF2-40B4-BE49-F238E27FC236}">
                <a16:creationId xmlns:a16="http://schemas.microsoft.com/office/drawing/2014/main" id="{9DAE5B7B-02DF-41C5-BD54-D0505B8F1451}"/>
              </a:ext>
            </a:extLst>
          </p:cNvPr>
          <p:cNvSpPr/>
          <p:nvPr/>
        </p:nvSpPr>
        <p:spPr>
          <a:xfrm>
            <a:off x="470681" y="3224518"/>
            <a:ext cx="2564130" cy="387605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Data(Web Cam input)</a:t>
            </a:r>
          </a:p>
        </p:txBody>
      </p:sp>
      <p:sp>
        <p:nvSpPr>
          <p:cNvPr id="3" name="사각형: 둥근 모서리 5">
            <a:extLst>
              <a:ext uri="{FF2B5EF4-FFF2-40B4-BE49-F238E27FC236}">
                <a16:creationId xmlns:a16="http://schemas.microsoft.com/office/drawing/2014/main" id="{D62BC052-498F-4B40-973E-33ADD6C37F7D}"/>
              </a:ext>
            </a:extLst>
          </p:cNvPr>
          <p:cNvSpPr/>
          <p:nvPr/>
        </p:nvSpPr>
        <p:spPr>
          <a:xfrm>
            <a:off x="3383669" y="6174533"/>
            <a:ext cx="1932343" cy="387605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Trained Model</a:t>
            </a:r>
          </a:p>
        </p:txBody>
      </p:sp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id="{D1DFE19B-9ACF-4DCC-AAD2-C6302A9C2641}"/>
              </a:ext>
            </a:extLst>
          </p:cNvPr>
          <p:cNvSpPr/>
          <p:nvPr/>
        </p:nvSpPr>
        <p:spPr>
          <a:xfrm>
            <a:off x="8653632" y="6108519"/>
            <a:ext cx="1599858" cy="387605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</a:rPr>
              <a:t>Simulation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Introduction UI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>
                <a:solidFill>
                  <a:srgbClr val="9092A5"/>
                </a:solidFill>
              </a:rPr>
              <a:t>Brief Page Introduction</a:t>
            </a:r>
            <a:endParaRPr lang="ko-KR" altLang="en-US" sz="6600" kern="0">
              <a:solidFill>
                <a:srgbClr val="9092A5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73101" y="4587864"/>
            <a:ext cx="3130550" cy="360000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Page-Home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63671" y="4945940"/>
            <a:ext cx="3130550" cy="1410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운동하는 사람의 사진을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클릭하면 해당 운동 기능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페이지로 넘어간다</a:t>
            </a:r>
            <a:r>
              <a:rPr lang="en-US" altLang="ko-KR" sz="1600">
                <a:solidFill>
                  <a:srgbClr val="595959"/>
                </a:solidFill>
              </a:rPr>
              <a:t>.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427283" y="1423686"/>
          <a:ext cx="3580839" cy="3166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659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4572001" y="4587864"/>
            <a:ext cx="3130550" cy="360000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Page-About Us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72002" y="4945941"/>
            <a:ext cx="3130550" cy="1410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작업공간과 프로젝트 참여자의 소개를 한 페이지이다</a:t>
            </a:r>
            <a:r>
              <a:rPr lang="en-US" altLang="ko-KR" sz="1600">
                <a:solidFill>
                  <a:srgbClr val="595959"/>
                </a:solidFill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326183" y="1412111"/>
          <a:ext cx="3580839" cy="3166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6732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8470901" y="4587864"/>
            <a:ext cx="3130550" cy="360000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Page-Contact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470902" y="4964801"/>
            <a:ext cx="3130550" cy="1410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개발자의 이메일</a:t>
            </a:r>
            <a:r>
              <a:rPr lang="en-US" altLang="ko-KR" sz="1600">
                <a:solidFill>
                  <a:srgbClr val="595959"/>
                </a:solidFill>
              </a:rPr>
              <a:t>, </a:t>
            </a:r>
            <a:r>
              <a:rPr lang="ko-KR" altLang="en-US" sz="1600">
                <a:solidFill>
                  <a:srgbClr val="595959"/>
                </a:solidFill>
              </a:rPr>
              <a:t>이름 그리고 문의할 수 있는 칸이 있는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595959"/>
                </a:solidFill>
              </a:rPr>
              <a:t>페이지이다</a:t>
            </a:r>
            <a:r>
              <a:rPr lang="en-US" altLang="ko-KR" sz="1600">
                <a:solidFill>
                  <a:srgbClr val="595959"/>
                </a:solidFill>
              </a:rPr>
              <a:t>.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205980" y="1406645"/>
          <a:ext cx="3580839" cy="3166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6659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7793" y="1443611"/>
            <a:ext cx="3537428" cy="30935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07080" y="1458409"/>
            <a:ext cx="3597780" cy="30934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8213490" y="1458409"/>
            <a:ext cx="3572139" cy="3093484"/>
            <a:chOff x="2513018" y="171871"/>
            <a:chExt cx="6522662" cy="61414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13019" y="171871"/>
              <a:ext cx="6522661" cy="3247613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513018" y="3380328"/>
              <a:ext cx="6522661" cy="2932962"/>
            </a:xfrm>
            <a:prstGeom prst="rect">
              <a:avLst/>
            </a:prstGeom>
          </p:spPr>
        </p:pic>
      </p:grpSp>
      <p:cxnSp>
        <p:nvCxnSpPr>
          <p:cNvPr id="17" name="직선 연결선 16"/>
          <p:cNvCxnSpPr/>
          <p:nvPr/>
        </p:nvCxnSpPr>
        <p:spPr>
          <a:xfrm flipV="1">
            <a:off x="4307080" y="802978"/>
            <a:ext cx="3597780" cy="29684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769963" y="25774"/>
            <a:ext cx="593816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Introduction UI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>
                <a:solidFill>
                  <a:srgbClr val="9092A5"/>
                </a:solidFill>
              </a:rPr>
              <a:t>Brief Page Introduction</a:t>
            </a:r>
            <a:endParaRPr lang="ko-KR" altLang="en-US" sz="6600" kern="0">
              <a:solidFill>
                <a:srgbClr val="9092A5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24899" y="6076117"/>
            <a:ext cx="3130550" cy="360000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Page-Function</a:t>
            </a:r>
          </a:p>
        </p:txBody>
      </p:sp>
      <p:graphicFrame>
        <p:nvGraphicFramePr>
          <p:cNvPr id="40" name="표 39"/>
          <p:cNvGraphicFramePr>
            <a:graphicFrameLocks noGrp="1"/>
          </p:cNvGraphicFramePr>
          <p:nvPr/>
        </p:nvGraphicFramePr>
        <p:xfrm>
          <a:off x="323722" y="1318107"/>
          <a:ext cx="6105571" cy="4763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5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6346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245" y="1340528"/>
            <a:ext cx="6130445" cy="4697514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8" name="오른쪽 화살표 7"/>
          <p:cNvSpPr/>
          <p:nvPr/>
        </p:nvSpPr>
        <p:spPr>
          <a:xfrm>
            <a:off x="6775734" y="2901255"/>
            <a:ext cx="726392" cy="92294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b="1">
              <a:solidFill>
                <a:prstClr val="white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7819396" y="416423"/>
          <a:ext cx="3580839" cy="158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35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4113" y="459153"/>
            <a:ext cx="3550339" cy="1506115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7824113" y="2536872"/>
          <a:ext cx="3580839" cy="158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356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7824112" y="4725536"/>
          <a:ext cx="3580839" cy="1486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0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86049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285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51393" y="4747448"/>
            <a:ext cx="3550340" cy="145369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8678865" y="2008782"/>
            <a:ext cx="1840834" cy="307415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Timer fuction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678865" y="4106267"/>
            <a:ext cx="1840834" cy="307415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prstClr val="white"/>
                </a:solidFill>
              </a:rPr>
              <a:t>Heart Rate fuction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678865" y="6224372"/>
            <a:ext cx="1840834" cy="307415"/>
          </a:xfrm>
          <a:prstGeom prst="rect">
            <a:avLst/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>
                <a:solidFill>
                  <a:prstClr val="white"/>
                </a:solidFill>
              </a:rPr>
              <a:t>Slide Menu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24112" y="2573809"/>
            <a:ext cx="3568095" cy="1508891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V="1">
            <a:off x="400227" y="802978"/>
            <a:ext cx="3597780" cy="29684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/>
          <p:cNvGrpSpPr/>
          <p:nvPr/>
        </p:nvGrpSpPr>
        <p:grpSpPr>
          <a:xfrm>
            <a:off x="2029862" y="1065001"/>
            <a:ext cx="8132279" cy="5288549"/>
            <a:chOff x="2029862" y="1178170"/>
            <a:chExt cx="8132279" cy="5288549"/>
          </a:xfrm>
        </p:grpSpPr>
        <p:grpSp>
          <p:nvGrpSpPr>
            <p:cNvPr id="9" name="그룹 8"/>
            <p:cNvGrpSpPr/>
            <p:nvPr/>
          </p:nvGrpSpPr>
          <p:grpSpPr>
            <a:xfrm>
              <a:off x="2029862" y="1178170"/>
              <a:ext cx="8132278" cy="5111738"/>
              <a:chOff x="1741842" y="692089"/>
              <a:chExt cx="8708318" cy="5473822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741842" y="692089"/>
                <a:ext cx="8708317" cy="5473822"/>
                <a:chOff x="4552954" y="20510554"/>
                <a:chExt cx="10222054" cy="6425320"/>
              </a:xfrm>
            </p:grpSpPr>
            <p:grpSp>
              <p:nvGrpSpPr>
                <p:cNvPr id="12" name="그룹 11"/>
                <p:cNvGrpSpPr/>
                <p:nvPr/>
              </p:nvGrpSpPr>
              <p:grpSpPr>
                <a:xfrm>
                  <a:off x="12657268" y="20510554"/>
                  <a:ext cx="2117740" cy="6425320"/>
                  <a:chOff x="8772326" y="552730"/>
                  <a:chExt cx="1610315" cy="4885764"/>
                </a:xfrm>
              </p:grpSpPr>
              <p:grpSp>
                <p:nvGrpSpPr>
                  <p:cNvPr id="36" name="그룹 35"/>
                  <p:cNvGrpSpPr/>
                  <p:nvPr/>
                </p:nvGrpSpPr>
                <p:grpSpPr>
                  <a:xfrm>
                    <a:off x="8994268" y="620929"/>
                    <a:ext cx="1126251" cy="1113573"/>
                    <a:chOff x="-3885007" y="3660955"/>
                    <a:chExt cx="1512801" cy="1251310"/>
                  </a:xfrm>
                </p:grpSpPr>
                <p:pic>
                  <p:nvPicPr>
                    <p:cNvPr id="48" name="그림 47"/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alphaModFix/>
                      <a:lum/>
                    </a:blip>
                    <a:srcRect l="9050" t="6060" r="5090" b="12660"/>
                    <a:stretch>
                      <a:fillRect/>
                    </a:stretch>
                  </p:blipFill>
                  <p:spPr>
                    <a:xfrm>
                      <a:off x="-3732549" y="3660955"/>
                      <a:ext cx="1261851" cy="89596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TextBox 48"/>
                    <p:cNvSpPr txBox="1"/>
                    <p:nvPr/>
                  </p:nvSpPr>
                  <p:spPr>
                    <a:xfrm>
                      <a:off x="-3885007" y="4598236"/>
                      <a:ext cx="1512801" cy="314028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 defTabSz="108013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lang="en-US" altLang="ko-KR" sz="1300" b="0" i="0" spc="5">
                          <a:solidFill>
                            <a:srgbClr val="000000"/>
                          </a:solidFill>
                          <a:latin typeface="Segoe UI"/>
                          <a:cs typeface="Segoe UI"/>
                        </a:rPr>
                        <a:t>mkr wifi 1010</a:t>
                      </a:r>
                    </a:p>
                  </p:txBody>
                </p:sp>
              </p:grpSp>
              <p:grpSp>
                <p:nvGrpSpPr>
                  <p:cNvPr id="37" name="그룹 36"/>
                  <p:cNvGrpSpPr/>
                  <p:nvPr/>
                </p:nvGrpSpPr>
                <p:grpSpPr>
                  <a:xfrm>
                    <a:off x="9020494" y="1830546"/>
                    <a:ext cx="1113980" cy="1023915"/>
                    <a:chOff x="1666080" y="788960"/>
                    <a:chExt cx="1496319" cy="1150562"/>
                  </a:xfrm>
                </p:grpSpPr>
                <p:pic>
                  <p:nvPicPr>
                    <p:cNvPr id="46" name="그림 45"/>
                    <p:cNvPicPr>
                      <a:picLocks noChangeAspect="1"/>
                    </p:cNvPicPr>
                    <p:nvPr/>
                  </p:nvPicPr>
                  <p:blipFill rotWithShape="1">
                    <a:blip r:embed="rId3">
                      <a:alphaModFix/>
                      <a:lum/>
                    </a:blip>
                    <a:srcRect l="7770" t="11600" r="53000"/>
                    <a:stretch>
                      <a:fillRect/>
                    </a:stretch>
                  </p:blipFill>
                  <p:spPr>
                    <a:xfrm>
                      <a:off x="1884504" y="788960"/>
                      <a:ext cx="1005504" cy="88562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7" name="TextBox 52"/>
                    <p:cNvSpPr txBox="1"/>
                    <p:nvPr/>
                  </p:nvSpPr>
                  <p:spPr>
                    <a:xfrm>
                      <a:off x="1666082" y="1625492"/>
                      <a:ext cx="1496319" cy="31402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0" indent="0" algn="ctr" defTabSz="108013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300" b="0" i="0" spc="5">
                          <a:solidFill>
                            <a:srgbClr val="000000"/>
                          </a:solidFill>
                          <a:latin typeface="Segoe UI"/>
                          <a:cs typeface="Segoe UI"/>
                          <a:sym typeface="Arial"/>
                        </a:rPr>
                        <a:t>Pulse</a:t>
                      </a:r>
                      <a:r>
                        <a:rPr lang="ko-KR" altLang="en-US" sz="1300" b="0" i="0" spc="5">
                          <a:solidFill>
                            <a:srgbClr val="000000"/>
                          </a:solidFill>
                          <a:latin typeface="Segoe UI"/>
                          <a:cs typeface="Segoe UI"/>
                          <a:sym typeface="Arial"/>
                        </a:rPr>
                        <a:t> </a:t>
                      </a:r>
                      <a:r>
                        <a:rPr lang="en-US" altLang="ko-KR" sz="1300" b="0" i="0" spc="5">
                          <a:solidFill>
                            <a:srgbClr val="000000"/>
                          </a:solidFill>
                          <a:latin typeface="Segoe UI"/>
                          <a:cs typeface="Segoe UI"/>
                          <a:sym typeface="Arial"/>
                        </a:rPr>
                        <a:t>sensor</a:t>
                      </a:r>
                    </a:p>
                  </p:txBody>
                </p:sp>
              </p:grpSp>
              <p:grpSp>
                <p:nvGrpSpPr>
                  <p:cNvPr id="38" name="그룹 37"/>
                  <p:cNvGrpSpPr/>
                  <p:nvPr/>
                </p:nvGrpSpPr>
                <p:grpSpPr>
                  <a:xfrm>
                    <a:off x="9278729" y="2894207"/>
                    <a:ext cx="597510" cy="1011994"/>
                    <a:chOff x="6194057" y="3021883"/>
                    <a:chExt cx="597510" cy="1011994"/>
                  </a:xfrm>
                </p:grpSpPr>
                <p:pic>
                  <p:nvPicPr>
                    <p:cNvPr id="44" name="그림 43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alphaModFix/>
                      <a:lum/>
                    </a:blip>
                    <a:srcRect l="12290" r="18980" b="27420"/>
                    <a:stretch>
                      <a:fillRect/>
                    </a:stretch>
                  </p:blipFill>
                  <p:spPr>
                    <a:xfrm>
                      <a:off x="6204339" y="3021883"/>
                      <a:ext cx="576947" cy="648646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5" name="TextBox 52"/>
                    <p:cNvSpPr txBox="1"/>
                    <p:nvPr/>
                  </p:nvSpPr>
                  <p:spPr>
                    <a:xfrm>
                      <a:off x="6194057" y="3754415"/>
                      <a:ext cx="597510" cy="27946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0" indent="0" algn="ctr" defTabSz="108013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r>
                        <a:rPr lang="en-US" altLang="ko-KR" sz="1300" b="0" i="0" spc="5">
                          <a:solidFill>
                            <a:srgbClr val="000000"/>
                          </a:solidFill>
                          <a:latin typeface="Segoe UI"/>
                          <a:cs typeface="Segoe UI"/>
                        </a:rPr>
                        <a:t>OLED</a:t>
                      </a:r>
                    </a:p>
                  </p:txBody>
                </p:sp>
              </p:grpSp>
              <p:cxnSp>
                <p:nvCxnSpPr>
                  <p:cNvPr id="39" name="직선 화살표 연결선 38"/>
                  <p:cNvCxnSpPr/>
                  <p:nvPr/>
                </p:nvCxnSpPr>
                <p:spPr>
                  <a:xfrm rot="16200000" flipH="1">
                    <a:off x="9339506" y="4126154"/>
                    <a:ext cx="439901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chemeClr val="dk1">
                        <a:alpha val="100000"/>
                      </a:schemeClr>
                    </a:solidFill>
                    <a:prstDash val="solid"/>
                    <a:miter/>
                    <a:tailEnd type="triangle" w="lg" len="med"/>
                  </a:ln>
                </p:spPr>
              </p:cxnSp>
              <p:sp>
                <p:nvSpPr>
                  <p:cNvPr id="41" name="모서리가 둥근 직사각형 40"/>
                  <p:cNvSpPr/>
                  <p:nvPr/>
                </p:nvSpPr>
                <p:spPr>
                  <a:xfrm>
                    <a:off x="8772326" y="552730"/>
                    <a:ext cx="1610315" cy="4885764"/>
                  </a:xfrm>
                  <a:prstGeom prst="roundRect">
                    <a:avLst>
                      <a:gd name="adj" fmla="val 18640"/>
                    </a:avLst>
                  </a:prstGeom>
                  <a:noFill/>
                  <a:ln w="12700" cap="flat" cmpd="sng" algn="ctr">
                    <a:solidFill>
                      <a:srgbClr val="000000">
                        <a:alpha val="100000"/>
                      </a:srgbClr>
                    </a:solidFill>
                    <a:prstDash val="sysDot"/>
                    <a:miter/>
                  </a:ln>
                </p:spPr>
                <p:txBody>
                  <a:bodyPr anchor="ctr"/>
                  <a:lstStyle/>
                  <a:p>
                    <a:pPr marL="0" indent="0" algn="ctr" defTabSz="1080135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/>
                    </a:pPr>
                    <a:endParaRPr lang="ko-KR" altLang="en-US" sz="1800" b="0" i="0" spc="5"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</a:endParaRPr>
                  </a:p>
                </p:txBody>
              </p:sp>
            </p:grpSp>
            <p:grpSp>
              <p:nvGrpSpPr>
                <p:cNvPr id="13" name="그룹 12"/>
                <p:cNvGrpSpPr/>
                <p:nvPr/>
              </p:nvGrpSpPr>
              <p:grpSpPr>
                <a:xfrm>
                  <a:off x="4552954" y="20517524"/>
                  <a:ext cx="2668900" cy="6400268"/>
                  <a:chOff x="9191625" y="662811"/>
                  <a:chExt cx="2029414" cy="4866715"/>
                </a:xfrm>
              </p:grpSpPr>
              <p:sp>
                <p:nvSpPr>
                  <p:cNvPr id="22" name="모서리가 둥근 직사각형 40"/>
                  <p:cNvSpPr/>
                  <p:nvPr/>
                </p:nvSpPr>
                <p:spPr>
                  <a:xfrm>
                    <a:off x="9191625" y="662811"/>
                    <a:ext cx="2029414" cy="4866715"/>
                  </a:xfrm>
                  <a:prstGeom prst="roundRect">
                    <a:avLst>
                      <a:gd name="adj" fmla="val 18640"/>
                    </a:avLst>
                  </a:prstGeom>
                  <a:noFill/>
                  <a:ln w="12700" cap="flat" cmpd="sng" algn="ctr">
                    <a:solidFill>
                      <a:srgbClr val="000000">
                        <a:alpha val="100000"/>
                      </a:srgbClr>
                    </a:solidFill>
                    <a:prstDash val="sysDot"/>
                    <a:miter/>
                  </a:ln>
                </p:spPr>
                <p:txBody>
                  <a:bodyPr anchor="ctr"/>
                  <a:lstStyle/>
                  <a:p>
                    <a:pPr marL="0" indent="0" algn="ctr" defTabSz="1080135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None/>
                      <a:defRPr/>
                    </a:pPr>
                    <a:endParaRPr lang="ko-KR" altLang="en-US" sz="1800" b="0" i="0" spc="5">
                      <a:solidFill>
                        <a:srgbClr val="FFFFFF"/>
                      </a:solidFill>
                      <a:latin typeface="Calibri Light"/>
                      <a:ea typeface="Calibri Light"/>
                      <a:cs typeface="Calibri Light"/>
                    </a:endParaRPr>
                  </a:p>
                </p:txBody>
              </p:sp>
              <p:grpSp>
                <p:nvGrpSpPr>
                  <p:cNvPr id="23" name="그룹 22"/>
                  <p:cNvGrpSpPr/>
                  <p:nvPr/>
                </p:nvGrpSpPr>
                <p:grpSpPr>
                  <a:xfrm>
                    <a:off x="9236930" y="4022668"/>
                    <a:ext cx="1937479" cy="1312832"/>
                    <a:chOff x="4488283" y="2180304"/>
                    <a:chExt cx="2347401" cy="2187419"/>
                  </a:xfrm>
                </p:grpSpPr>
                <p:pic>
                  <p:nvPicPr>
                    <p:cNvPr id="30" name="그림 29"/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alphaModFix/>
                      <a:lum/>
                    </a:blip>
                    <a:srcRect l="65610" t="29190" r="19220" b="20140"/>
                    <a:stretch>
                      <a:fillRect/>
                    </a:stretch>
                  </p:blipFill>
                  <p:spPr>
                    <a:xfrm>
                      <a:off x="4488283" y="2180304"/>
                      <a:ext cx="801230" cy="218741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33" name="그림 32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alphaModFix/>
                      <a:lum/>
                    </a:blip>
                    <a:srcRect l="65410" t="29460" r="18720" b="20440"/>
                    <a:stretch>
                      <a:fillRect/>
                    </a:stretch>
                  </p:blipFill>
                  <p:spPr>
                    <a:xfrm>
                      <a:off x="5223429" y="2186516"/>
                      <a:ext cx="811205" cy="2169464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35" name="그림 34"/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alphaModFix/>
                      <a:lum/>
                    </a:blip>
                    <a:srcRect l="65270" t="29360" r="18760" b="20330"/>
                    <a:stretch>
                      <a:fillRect/>
                    </a:stretch>
                  </p:blipFill>
                  <p:spPr>
                    <a:xfrm>
                      <a:off x="6034454" y="2190462"/>
                      <a:ext cx="801230" cy="2166763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pic>
                <p:nvPicPr>
                  <p:cNvPr id="24" name="그림 23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alphaModFix/>
                    <a:lum/>
                  </a:blip>
                  <a:srcRect l="4410" t="18120" r="10580" b="10280"/>
                  <a:stretch>
                    <a:fillRect/>
                  </a:stretch>
                </p:blipFill>
                <p:spPr>
                  <a:xfrm>
                    <a:off x="9395692" y="797494"/>
                    <a:ext cx="1623335" cy="111482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25" name="그룹 24"/>
                  <p:cNvGrpSpPr/>
                  <p:nvPr/>
                </p:nvGrpSpPr>
                <p:grpSpPr>
                  <a:xfrm>
                    <a:off x="9199772" y="2471057"/>
                    <a:ext cx="1791033" cy="1203866"/>
                    <a:chOff x="3347921" y="2369691"/>
                    <a:chExt cx="4034249" cy="2956479"/>
                  </a:xfrm>
                </p:grpSpPr>
                <p:pic>
                  <p:nvPicPr>
                    <p:cNvPr id="28" name="그림 27"/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alphaModFix/>
                      <a:lum/>
                    </a:blip>
                    <a:srcRect l="16850" t="17480" r="36730" b="23300"/>
                    <a:stretch>
                      <a:fillRect/>
                    </a:stretch>
                  </p:blipFill>
                  <p:spPr>
                    <a:xfrm>
                      <a:off x="3899072" y="2369691"/>
                      <a:ext cx="3483098" cy="240884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9" name="TextBox 133"/>
                    <p:cNvSpPr txBox="1"/>
                    <p:nvPr/>
                  </p:nvSpPr>
                  <p:spPr>
                    <a:xfrm>
                      <a:off x="3347921" y="4784348"/>
                      <a:ext cx="2177279" cy="541822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indent="0" algn="ctr" defTabSz="108013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en-US" altLang="ko-KR" sz="900" b="0" i="0" spc="5">
                        <a:solidFill>
                          <a:srgbClr val="000000"/>
                        </a:solidFill>
                        <a:latin typeface="Calibri Light"/>
                        <a:ea typeface="Calibri Light"/>
                        <a:cs typeface="Calibri Light"/>
                      </a:endParaRPr>
                    </a:p>
                  </p:txBody>
                </p:sp>
              </p:grpSp>
              <p:cxnSp>
                <p:nvCxnSpPr>
                  <p:cNvPr id="26" name="직선 화살표 연결선 25"/>
                  <p:cNvCxnSpPr/>
                  <p:nvPr/>
                </p:nvCxnSpPr>
                <p:spPr>
                  <a:xfrm rot="16200000" flipH="1">
                    <a:off x="9924856" y="2175765"/>
                    <a:ext cx="545952" cy="0"/>
                  </a:xfrm>
                  <a:prstGeom prst="straightConnector1">
                    <a:avLst/>
                  </a:prstGeom>
                  <a:ln w="50800">
                    <a:solidFill>
                      <a:schemeClr val="dk1"/>
                    </a:solidFill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화살표 연결선 26"/>
                  <p:cNvCxnSpPr/>
                  <p:nvPr/>
                </p:nvCxnSpPr>
                <p:spPr>
                  <a:xfrm rot="16200000" flipH="1">
                    <a:off x="9924856" y="3718815"/>
                    <a:ext cx="545952" cy="0"/>
                  </a:xfrm>
                  <a:prstGeom prst="straightConnector1">
                    <a:avLst/>
                  </a:prstGeom>
                  <a:noFill/>
                  <a:ln w="50800" cap="flat" cmpd="sng" algn="ctr">
                    <a:solidFill>
                      <a:srgbClr val="000000">
                        <a:alpha val="100000"/>
                      </a:srgbClr>
                    </a:solidFill>
                    <a:prstDash val="solid"/>
                    <a:miter/>
                    <a:tailEnd type="triangle" w="lg" len="med"/>
                  </a:ln>
                </p:spPr>
              </p:cxnSp>
            </p:grpSp>
            <p:grpSp>
              <p:nvGrpSpPr>
                <p:cNvPr id="14" name="그룹 13"/>
                <p:cNvGrpSpPr/>
                <p:nvPr/>
              </p:nvGrpSpPr>
              <p:grpSpPr>
                <a:xfrm>
                  <a:off x="7702522" y="24945938"/>
                  <a:ext cx="4518719" cy="1937509"/>
                  <a:chOff x="4387521" y="682588"/>
                  <a:chExt cx="3436001" cy="1473268"/>
                </a:xfrm>
              </p:grpSpPr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4387521" y="682588"/>
                    <a:ext cx="3436001" cy="1473268"/>
                    <a:chOff x="5439637" y="2292316"/>
                    <a:chExt cx="3436002" cy="1473268"/>
                  </a:xfrm>
                </p:grpSpPr>
                <p:sp>
                  <p:nvSpPr>
                    <p:cNvPr id="20" name="모서리가 둥근 직사각형 21"/>
                    <p:cNvSpPr/>
                    <p:nvPr/>
                  </p:nvSpPr>
                  <p:spPr>
                    <a:xfrm>
                      <a:off x="5439637" y="2292316"/>
                      <a:ext cx="3436002" cy="1473268"/>
                    </a:xfrm>
                    <a:prstGeom prst="roundRect">
                      <a:avLst>
                        <a:gd name="adj" fmla="val 16667"/>
                      </a:avLst>
                    </a:prstGeom>
                    <a:noFill/>
                    <a:ln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ysDot"/>
                      <a:miter/>
                    </a:ln>
                  </p:spPr>
                  <p:txBody>
                    <a:bodyPr anchor="ctr"/>
                    <a:lstStyle/>
                    <a:p>
                      <a:pPr marL="0" indent="0" algn="ctr" defTabSz="1080135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lang="ko-KR" altLang="en-US" sz="1800" b="0" i="0" spc="5">
                        <a:solidFill>
                          <a:srgbClr val="FFFFFF"/>
                        </a:solidFill>
                        <a:latin typeface="Calibri Light"/>
                        <a:ea typeface="Calibri Light"/>
                        <a:cs typeface="Calibri Light"/>
                      </a:endParaRPr>
                    </a:p>
                  </p:txBody>
                </p:sp>
                <p:pic>
                  <p:nvPicPr>
                    <p:cNvPr id="21" name="그림 20"/>
                    <p:cNvPicPr>
                      <a:picLocks noChangeAspect="1"/>
                    </p:cNvPicPr>
                    <p:nvPr/>
                  </p:nvPicPr>
                  <p:blipFill rotWithShape="1">
                    <a:blip r:embed="rId9">
                      <a:alphaModFix/>
                      <a:lum/>
                    </a:blip>
                    <a:srcRect l="32540" t="6060" r="30360" b="2160"/>
                    <a:stretch>
                      <a:fillRect/>
                    </a:stretch>
                  </p:blipFill>
                  <p:spPr>
                    <a:xfrm>
                      <a:off x="7502235" y="2421795"/>
                      <a:ext cx="1054839" cy="119586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그림 18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alphaModFix/>
                    <a:lum/>
                  </a:blip>
                  <a:srcRect l="6120" t="8390" r="7230" b="9320"/>
                  <a:stretch>
                    <a:fillRect/>
                  </a:stretch>
                </p:blipFill>
                <p:spPr>
                  <a:xfrm>
                    <a:off x="4467858" y="940547"/>
                    <a:ext cx="1864097" cy="1056071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5" name="직선 화살표 연결선 14"/>
                <p:cNvCxnSpPr/>
                <p:nvPr/>
              </p:nvCxnSpPr>
              <p:spPr>
                <a:xfrm>
                  <a:off x="7168259" y="26112514"/>
                  <a:ext cx="534263" cy="0"/>
                </a:xfrm>
                <a:prstGeom prst="straightConnector1">
                  <a:avLst/>
                </a:prstGeom>
                <a:noFill/>
                <a:ln w="635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miter/>
                  <a:tailEnd type="triangle" w="lg" len="sm"/>
                </a:ln>
              </p:spPr>
            </p:cxnSp>
            <p:cxnSp>
              <p:nvCxnSpPr>
                <p:cNvPr id="16" name="직선 화살표 연결선 15"/>
                <p:cNvCxnSpPr/>
                <p:nvPr/>
              </p:nvCxnSpPr>
              <p:spPr>
                <a:xfrm flipH="1">
                  <a:off x="12221245" y="26089800"/>
                  <a:ext cx="549896" cy="4370"/>
                </a:xfrm>
                <a:prstGeom prst="straightConnector1">
                  <a:avLst/>
                </a:prstGeom>
                <a:noFill/>
                <a:ln w="63500" cap="flat" cmpd="sng" algn="ctr">
                  <a:solidFill>
                    <a:srgbClr val="000000">
                      <a:alpha val="100000"/>
                    </a:srgbClr>
                  </a:solidFill>
                  <a:prstDash val="solid"/>
                  <a:miter/>
                  <a:tailEnd type="triangle" w="lg" len="sm"/>
                </a:ln>
              </p:spPr>
            </p:cxnSp>
            <p:cxnSp>
              <p:nvCxnSpPr>
                <p:cNvPr id="17" name="직선 화살표 연결선 16"/>
                <p:cNvCxnSpPr/>
                <p:nvPr/>
              </p:nvCxnSpPr>
              <p:spPr>
                <a:xfrm rot="16200000" flipH="1">
                  <a:off x="9372754" y="24236786"/>
                  <a:ext cx="1158168" cy="0"/>
                </a:xfrm>
                <a:prstGeom prst="straightConnector1">
                  <a:avLst/>
                </a:prstGeom>
                <a:noFill/>
                <a:ln w="76200" cap="flat" cmpd="sng" algn="ctr">
                  <a:solidFill>
                    <a:srgbClr val="FF0000">
                      <a:alpha val="100000"/>
                    </a:srgbClr>
                  </a:solidFill>
                  <a:prstDash val="solid"/>
                  <a:miter/>
                  <a:headEnd type="triangle" w="lg" len="med"/>
                </a:ln>
              </p:spPr>
            </p:cxnSp>
          </p:grpSp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4109154" y="1120967"/>
                <a:ext cx="4380862" cy="2176582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12"/>
            <a:srcRect l="18740" t="25890" r="16610" b="11670"/>
            <a:stretch>
              <a:fillRect/>
            </a:stretch>
          </p:blipFill>
          <p:spPr>
            <a:xfrm>
              <a:off x="8762628" y="5148971"/>
              <a:ext cx="1074181" cy="1021093"/>
            </a:xfrm>
            <a:prstGeom prst="rect">
              <a:avLst/>
            </a:prstGeom>
          </p:spPr>
        </p:pic>
        <p:sp>
          <p:nvSpPr>
            <p:cNvPr id="52" name="사각형: 둥근 모서리 5"/>
            <p:cNvSpPr/>
            <p:nvPr/>
          </p:nvSpPr>
          <p:spPr>
            <a:xfrm>
              <a:off x="8684432" y="6171285"/>
              <a:ext cx="1252245" cy="295434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200" b="1">
                  <a:solidFill>
                    <a:prstClr val="white"/>
                  </a:solidFill>
                </a:rPr>
                <a:t>웨어러블 와치</a:t>
              </a:r>
              <a:endParaRPr lang="en-US" altLang="ko-KR" sz="1200" b="1">
                <a:solidFill>
                  <a:prstClr val="white"/>
                </a:solidFill>
              </a:endParaRPr>
            </a:p>
          </p:txBody>
        </p:sp>
        <p:sp>
          <p:nvSpPr>
            <p:cNvPr id="53" name="사각형: 둥근 모서리 5"/>
            <p:cNvSpPr/>
            <p:nvPr/>
          </p:nvSpPr>
          <p:spPr>
            <a:xfrm>
              <a:off x="8692978" y="4330394"/>
              <a:ext cx="1252245" cy="295434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</a:rPr>
                <a:t>OLED</a:t>
              </a:r>
            </a:p>
          </p:txBody>
        </p:sp>
        <p:sp>
          <p:nvSpPr>
            <p:cNvPr id="54" name="사각형: 둥근 모서리 5"/>
            <p:cNvSpPr/>
            <p:nvPr/>
          </p:nvSpPr>
          <p:spPr>
            <a:xfrm>
              <a:off x="8684431" y="3320609"/>
              <a:ext cx="1252245" cy="295434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</a:rPr>
                <a:t>Pulse sensor</a:t>
              </a:r>
            </a:p>
          </p:txBody>
        </p:sp>
        <p:sp>
          <p:nvSpPr>
            <p:cNvPr id="55" name="사각형: 둥근 모서리 5"/>
            <p:cNvSpPr/>
            <p:nvPr/>
          </p:nvSpPr>
          <p:spPr>
            <a:xfrm>
              <a:off x="8682349" y="2116804"/>
              <a:ext cx="1252245" cy="295434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</a:rPr>
                <a:t>Mkrwifi 1010</a:t>
              </a:r>
            </a:p>
          </p:txBody>
        </p:sp>
        <p:sp>
          <p:nvSpPr>
            <p:cNvPr id="56" name="사각형: 둥근 모서리 5"/>
            <p:cNvSpPr/>
            <p:nvPr/>
          </p:nvSpPr>
          <p:spPr>
            <a:xfrm>
              <a:off x="4575180" y="5716755"/>
              <a:ext cx="1994724" cy="348393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</a:rPr>
                <a:t>Tensorflow</a:t>
              </a:r>
            </a:p>
          </p:txBody>
        </p:sp>
        <p:sp>
          <p:nvSpPr>
            <p:cNvPr id="57" name="사각형: 둥근 모서리 5"/>
            <p:cNvSpPr/>
            <p:nvPr/>
          </p:nvSpPr>
          <p:spPr>
            <a:xfrm>
              <a:off x="6668100" y="5723758"/>
              <a:ext cx="1356399" cy="348393"/>
            </a:xfrm>
            <a:prstGeom prst="roundRect">
              <a:avLst>
                <a:gd name="adj" fmla="val 50000"/>
              </a:avLst>
            </a:prstGeom>
            <a:solidFill>
              <a:srgbClr val="FF485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</a:rPr>
                <a:t>Chart.js</a:t>
              </a:r>
            </a:p>
          </p:txBody>
        </p:sp>
      </p:grpSp>
      <p:sp>
        <p:nvSpPr>
          <p:cNvPr id="60" name="모서리가 둥근 직사각형 1"/>
          <p:cNvSpPr/>
          <p:nvPr/>
        </p:nvSpPr>
        <p:spPr>
          <a:xfrm>
            <a:off x="1600912" y="850170"/>
            <a:ext cx="8990176" cy="5710941"/>
          </a:xfrm>
          <a:prstGeom prst="roundRect">
            <a:avLst>
              <a:gd name="adj" fmla="val 12500"/>
            </a:avLst>
          </a:prstGeom>
          <a:noFill/>
          <a:ln w="28575" cap="flat" cmpd="sng" algn="ctr">
            <a:solidFill>
              <a:srgbClr val="FF4858">
                <a:alpha val="100000"/>
              </a:srgbClr>
            </a:solidFill>
            <a:prstDash val="dash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400" b="1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08097" y="459739"/>
            <a:ext cx="3050303" cy="533977"/>
          </a:xfrm>
          <a:prstGeom prst="roundRect">
            <a:avLst>
              <a:gd name="adj" fmla="val 16667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white"/>
                </a:solidFill>
              </a:rPr>
              <a:t>전체 시스템 구조도</a:t>
            </a:r>
            <a:endParaRPr lang="en-US" altLang="ko-KR" sz="2400" b="1">
              <a:solidFill>
                <a:prstClr val="white"/>
              </a:solidFill>
            </a:endParaRPr>
          </a:p>
        </p:txBody>
      </p:sp>
      <p:cxnSp>
        <p:nvCxnSpPr>
          <p:cNvPr id="50" name="직선 연결선 49"/>
          <p:cNvCxnSpPr>
            <a:cxnSpLocks/>
          </p:cNvCxnSpPr>
          <p:nvPr/>
        </p:nvCxnSpPr>
        <p:spPr>
          <a:xfrm flipV="1">
            <a:off x="847288" y="884694"/>
            <a:ext cx="2708112" cy="20544"/>
          </a:xfrm>
          <a:prstGeom prst="line">
            <a:avLst/>
          </a:prstGeom>
          <a:ln w="28575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4"/>
          <p:cNvSpPr/>
          <p:nvPr/>
        </p:nvSpPr>
        <p:spPr>
          <a:xfrm>
            <a:off x="3126919" y="25774"/>
            <a:ext cx="5938160" cy="90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9092A5"/>
                </a:solidFill>
                <a:latin typeface="맑은 고딕"/>
                <a:ea typeface="맑은 고딕"/>
                <a:cs typeface="맑은 고딕"/>
              </a:rPr>
              <a:t>Future plan</a:t>
            </a:r>
          </a:p>
        </p:txBody>
      </p:sp>
      <p:cxnSp>
        <p:nvCxnSpPr>
          <p:cNvPr id="64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noFill/>
          <a:ln w="28575" cap="flat" cmpd="sng" algn="ctr">
            <a:solidFill>
              <a:srgbClr val="FF0066">
                <a:alpha val="100000"/>
              </a:srgbClr>
            </a:solidFill>
            <a:prstDash val="lgDashDotDot"/>
            <a:miter/>
          </a:ln>
        </p:spPr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4E61D0B-70E2-4E27-9072-A1C8628784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29441"/>
              </p:ext>
            </p:extLst>
          </p:nvPr>
        </p:nvGraphicFramePr>
        <p:xfrm>
          <a:off x="476660" y="1697435"/>
          <a:ext cx="7032892" cy="412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9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9020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기존 제품과 비교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AI </a:t>
                      </a: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헬스 트레이너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일반 헬스 트레이너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092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78808D"/>
                          </a:solidFill>
                        </a:rPr>
                        <a:t>인공지능 자세 추론</a:t>
                      </a:r>
                      <a:endParaRPr lang="en-US" altLang="ko-KR" sz="1050" b="1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>
                          <a:solidFill>
                            <a:srgbClr val="78808D"/>
                          </a:solidFill>
                        </a:rPr>
                        <a:t>O</a:t>
                      </a:r>
                      <a:endParaRPr lang="ko-KR" altLang="en-US" sz="105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78808D"/>
                          </a:solidFill>
                        </a:rPr>
                        <a:t>개인 맞춤형 서비스</a:t>
                      </a:r>
                      <a:endParaRPr lang="en-US" altLang="ko-KR" sz="1050" b="1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78808D"/>
                          </a:solidFill>
                        </a:rPr>
                        <a:t>O</a:t>
                      </a:r>
                      <a:endParaRPr lang="ko-KR" altLang="en-US" sz="105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78808D"/>
                          </a:solidFill>
                        </a:rPr>
                        <a:t>다양한 운동 적용 가능</a:t>
                      </a:r>
                      <a:endParaRPr lang="en-US" altLang="ko-KR" sz="1050" b="1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78808D"/>
                          </a:solidFill>
                        </a:rPr>
                        <a:t>O</a:t>
                      </a:r>
                      <a:endParaRPr lang="ko-KR" altLang="en-US" sz="105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>
                          <a:solidFill>
                            <a:srgbClr val="78808D"/>
                          </a:solidFill>
                        </a:rPr>
                        <a:t>가정용</a:t>
                      </a:r>
                      <a:endParaRPr lang="en-US" altLang="ko-KR" sz="1050" b="1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78808D"/>
                          </a:solidFill>
                        </a:rPr>
                        <a:t>O</a:t>
                      </a:r>
                      <a:endParaRPr lang="ko-KR" altLang="en-US" sz="105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802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1050" b="1" dirty="0" err="1">
                          <a:solidFill>
                            <a:srgbClr val="78808D"/>
                          </a:solidFill>
                        </a:rPr>
                        <a:t>심박</a:t>
                      </a:r>
                      <a:r>
                        <a:rPr lang="ko-KR" altLang="en-US" sz="1050" b="1" dirty="0">
                          <a:solidFill>
                            <a:srgbClr val="78808D"/>
                          </a:solidFill>
                        </a:rPr>
                        <a:t> 모니터링</a:t>
                      </a:r>
                      <a:endParaRPr lang="en-US" altLang="ko-KR" sz="1050" b="1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rgbClr val="78808D"/>
                          </a:solidFill>
                        </a:rPr>
                        <a:t>O</a:t>
                      </a:r>
                      <a:endParaRPr lang="ko-KR" altLang="en-US" sz="1050" dirty="0">
                        <a:solidFill>
                          <a:srgbClr val="78808D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05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051A9E70-5354-4A96-AAA7-44C45E4FB261}"/>
              </a:ext>
            </a:extLst>
          </p:cNvPr>
          <p:cNvSpPr/>
          <p:nvPr/>
        </p:nvSpPr>
        <p:spPr>
          <a:xfrm>
            <a:off x="820065" y="1067436"/>
            <a:ext cx="1101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929DA9"/>
                </a:solidFill>
                <a:cs typeface="Aharoni" panose="02010803020104030203" pitchFamily="2" charset="-79"/>
              </a:rPr>
              <a:t>제품소개</a:t>
            </a:r>
            <a:endParaRPr lang="en-US" altLang="ko-KR" dirty="0">
              <a:solidFill>
                <a:srgbClr val="929DA9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1B8D710-0529-4643-92CC-C8C06B97F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21429"/>
              </p:ext>
            </p:extLst>
          </p:nvPr>
        </p:nvGraphicFramePr>
        <p:xfrm>
          <a:off x="471682" y="4406648"/>
          <a:ext cx="7025192" cy="706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6EB1B40-5D2E-4828-BA45-44B599D8E9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950632"/>
              </p:ext>
            </p:extLst>
          </p:nvPr>
        </p:nvGraphicFramePr>
        <p:xfrm>
          <a:off x="478537" y="2979283"/>
          <a:ext cx="7025192" cy="706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5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6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485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485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모서리가 둥근 직사각형 40">
            <a:extLst>
              <a:ext uri="{FF2B5EF4-FFF2-40B4-BE49-F238E27FC236}">
                <a16:creationId xmlns:a16="http://schemas.microsoft.com/office/drawing/2014/main" id="{1E55A03B-C02D-4895-8F6B-663EE7C891C0}"/>
              </a:ext>
            </a:extLst>
          </p:cNvPr>
          <p:cNvSpPr/>
          <p:nvPr/>
        </p:nvSpPr>
        <p:spPr>
          <a:xfrm>
            <a:off x="161925" y="1122721"/>
            <a:ext cx="543496" cy="245090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0462610-C05E-42EF-A7A6-72D62EE6AF89}"/>
              </a:ext>
            </a:extLst>
          </p:cNvPr>
          <p:cNvSpPr/>
          <p:nvPr/>
        </p:nvSpPr>
        <p:spPr>
          <a:xfrm>
            <a:off x="8005866" y="1615108"/>
            <a:ext cx="3317130" cy="2793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ko-KR" altLang="en-US" sz="1400" dirty="0">
                <a:solidFill>
                  <a:srgbClr val="FF4858"/>
                </a:solidFill>
              </a:rPr>
              <a:t>▷</a:t>
            </a:r>
            <a:r>
              <a:rPr lang="ko-KR" altLang="en-US" sz="1400" dirty="0"/>
              <a:t> 다양한 운동 종목 추가</a:t>
            </a:r>
            <a:endParaRPr lang="en-US" altLang="ko-KR" sz="1400" dirty="0"/>
          </a:p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ko-KR" altLang="en-US" sz="1400" dirty="0">
                <a:solidFill>
                  <a:srgbClr val="FF4858"/>
                </a:solidFill>
              </a:rPr>
              <a:t>▷</a:t>
            </a:r>
            <a:r>
              <a:rPr lang="ko-KR" altLang="en-US" sz="1400" dirty="0"/>
              <a:t> 음성 </a:t>
            </a:r>
            <a:r>
              <a:rPr lang="en-US" altLang="ko-KR" sz="1400" dirty="0"/>
              <a:t>API </a:t>
            </a:r>
            <a:r>
              <a:rPr lang="ko-KR" altLang="en-US" sz="1400" dirty="0"/>
              <a:t>확대</a:t>
            </a:r>
            <a:endParaRPr lang="en-US" altLang="ko-KR" sz="1400" dirty="0"/>
          </a:p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ko-KR" altLang="en-US" sz="1400" dirty="0">
                <a:solidFill>
                  <a:srgbClr val="FF4858"/>
                </a:solidFill>
              </a:rPr>
              <a:t>▷</a:t>
            </a:r>
            <a:r>
              <a:rPr lang="ko-KR" altLang="en-US" sz="1400" dirty="0"/>
              <a:t> </a:t>
            </a:r>
            <a:r>
              <a:rPr lang="en-US" altLang="ko-KR" sz="1400" dirty="0"/>
              <a:t>Point</a:t>
            </a:r>
            <a:r>
              <a:rPr lang="ko-KR" altLang="en-US" sz="1400" dirty="0"/>
              <a:t>와 </a:t>
            </a:r>
            <a:r>
              <a:rPr lang="en-US" altLang="ko-KR" sz="1400" dirty="0"/>
              <a:t>Bone</a:t>
            </a:r>
            <a:r>
              <a:rPr lang="ko-KR" altLang="en-US" sz="1400" dirty="0"/>
              <a:t>재설정</a:t>
            </a:r>
            <a:endParaRPr lang="en-US" altLang="ko-KR" sz="1400" dirty="0"/>
          </a:p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ko-KR" altLang="en-US" sz="1400" dirty="0">
                <a:solidFill>
                  <a:srgbClr val="FF4858"/>
                </a:solidFill>
              </a:rPr>
              <a:t>▷</a:t>
            </a:r>
            <a:r>
              <a:rPr lang="ko-KR" altLang="en-US" sz="1400" dirty="0"/>
              <a:t> 웨어러블 기능 추가 및 간략화</a:t>
            </a:r>
            <a:endParaRPr lang="en-US" altLang="ko-KR" sz="1400" dirty="0"/>
          </a:p>
          <a:p>
            <a:pPr>
              <a:lnSpc>
                <a:spcPct val="200000"/>
              </a:lnSpc>
              <a:spcBef>
                <a:spcPts val="1200"/>
              </a:spcBef>
              <a:defRPr/>
            </a:pPr>
            <a:r>
              <a:rPr lang="ko-KR" altLang="en-US" sz="1400" dirty="0">
                <a:solidFill>
                  <a:srgbClr val="FF4858"/>
                </a:solidFill>
              </a:rPr>
              <a:t>▷</a:t>
            </a:r>
            <a:r>
              <a:rPr lang="en-US" altLang="ko-KR" sz="1400" dirty="0">
                <a:solidFill>
                  <a:srgbClr val="FF4858"/>
                </a:solidFill>
              </a:rPr>
              <a:t> </a:t>
            </a:r>
            <a:r>
              <a:rPr lang="ko-KR" altLang="en-US" sz="1400" dirty="0"/>
              <a:t>모바일 앱 혹은 모바일 버전 개발</a:t>
            </a:r>
            <a:endParaRPr lang="en-US" altLang="ko-KR" sz="14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0A720E-B58E-4575-84B9-E960B6531B10}"/>
              </a:ext>
            </a:extLst>
          </p:cNvPr>
          <p:cNvSpPr/>
          <p:nvPr/>
        </p:nvSpPr>
        <p:spPr>
          <a:xfrm>
            <a:off x="8212507" y="10674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929DA9"/>
                </a:solidFill>
                <a:cs typeface="Aharoni" panose="02010803020104030203" pitchFamily="2" charset="-79"/>
              </a:rPr>
              <a:t>향후계획</a:t>
            </a:r>
            <a:endParaRPr lang="en-US" altLang="ko-KR" dirty="0">
              <a:solidFill>
                <a:srgbClr val="929DA9"/>
              </a:solidFill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40">
            <a:extLst>
              <a:ext uri="{FF2B5EF4-FFF2-40B4-BE49-F238E27FC236}">
                <a16:creationId xmlns:a16="http://schemas.microsoft.com/office/drawing/2014/main" id="{B6B2AAAC-4E60-42B9-A959-78F6BD7C65D3}"/>
              </a:ext>
            </a:extLst>
          </p:cNvPr>
          <p:cNvSpPr/>
          <p:nvPr/>
        </p:nvSpPr>
        <p:spPr>
          <a:xfrm>
            <a:off x="7615509" y="1122721"/>
            <a:ext cx="496314" cy="245090"/>
          </a:xfrm>
          <a:prstGeom prst="roundRect">
            <a:avLst>
              <a:gd name="adj" fmla="val 50000"/>
            </a:avLst>
          </a:prstGeom>
          <a:solidFill>
            <a:srgbClr val="FF485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 dirty="0">
                <a:solidFill>
                  <a:prstClr val="white"/>
                </a:solidFill>
              </a:rPr>
              <a:t>Check</a:t>
            </a:r>
            <a:endParaRPr lang="ko-KR" altLang="en-US" sz="105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1204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 err="1">
                <a:solidFill>
                  <a:srgbClr val="9092A5"/>
                </a:solidFill>
              </a:rPr>
              <a:t>IoT</a:t>
            </a:r>
            <a:r>
              <a:rPr lang="en-US" altLang="ko-KR" sz="3600" b="1" i="1" kern="0" dirty="0">
                <a:solidFill>
                  <a:srgbClr val="9092A5"/>
                </a:solidFill>
              </a:rPr>
              <a:t> (Internet of Things)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 dirty="0">
                <a:solidFill>
                  <a:srgbClr val="9092A5"/>
                </a:solidFill>
              </a:rPr>
              <a:t>How to use it?</a:t>
            </a:r>
            <a:endParaRPr lang="ko-KR" altLang="en-US" sz="1400" kern="0" dirty="0">
              <a:solidFill>
                <a:srgbClr val="9092A5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96" y="1501981"/>
            <a:ext cx="10252606" cy="464943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375584" y="828942"/>
            <a:ext cx="5469311" cy="0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53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17191" y="123050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MKR WIFI 1010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8812" y="1941020"/>
            <a:ext cx="5256758" cy="31344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5999" y="2461100"/>
            <a:ext cx="57133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en-US" altLang="ko-KR" dirty="0" err="1"/>
              <a:t>mkr</a:t>
            </a:r>
            <a:r>
              <a:rPr lang="en-US" altLang="ko-KR" dirty="0"/>
              <a:t> </a:t>
            </a:r>
            <a:r>
              <a:rPr lang="ko-KR" altLang="en-US" dirty="0"/>
              <a:t>안에 내장된 </a:t>
            </a:r>
            <a:r>
              <a:rPr lang="en-US" altLang="ko-KR" dirty="0"/>
              <a:t>BLE</a:t>
            </a:r>
            <a:r>
              <a:rPr lang="ko-KR" altLang="en-US" dirty="0"/>
              <a:t>를 통해 무선으로 </a:t>
            </a:r>
            <a:r>
              <a:rPr lang="ko-KR" altLang="en-US" dirty="0" err="1"/>
              <a:t>데이터값을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    </a:t>
            </a:r>
            <a:r>
              <a:rPr lang="ko-KR" altLang="en-US" dirty="0"/>
              <a:t>전송할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ko-KR" altLang="en-US" dirty="0"/>
              <a:t>온라인과 오프라인 모든 환경에서 실행이 가능하다</a:t>
            </a:r>
            <a:r>
              <a:rPr lang="en-US" altLang="ko-KR" dirty="0"/>
              <a:t>. </a:t>
            </a:r>
          </a:p>
          <a:p>
            <a:pPr lvl="0">
              <a:defRPr/>
            </a:pPr>
            <a:r>
              <a:rPr lang="en-US" altLang="ko-KR" dirty="0">
                <a:sym typeface="Wingdings"/>
              </a:rPr>
              <a:t>     </a:t>
            </a:r>
            <a:r>
              <a:rPr lang="en-US" altLang="ko-KR" sz="1400" dirty="0">
                <a:solidFill>
                  <a:srgbClr val="FF505F"/>
                </a:solidFill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ko-KR" altLang="en-US" sz="1600" dirty="0"/>
              <a:t>배터리만 있어야 가능함</a:t>
            </a:r>
          </a:p>
          <a:p>
            <a:pPr lvl="0">
              <a:defRPr/>
            </a:pP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0009762" y="6400800"/>
            <a:ext cx="1935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출처</a:t>
            </a:r>
            <a:r>
              <a:rPr lang="en-US" altLang="ko-KR"/>
              <a:t>. arduino.cc</a:t>
            </a:r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281443" y="854579"/>
            <a:ext cx="3503776" cy="17092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17191" y="123050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Heartbeat Sensor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7770" r="53000"/>
          <a:stretch>
            <a:fillRect/>
          </a:stretch>
        </p:blipFill>
        <p:spPr>
          <a:xfrm>
            <a:off x="1649361" y="1209001"/>
            <a:ext cx="3715396" cy="406022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/>
          <p:cNvSpPr txBox="1"/>
          <p:nvPr/>
        </p:nvSpPr>
        <p:spPr>
          <a:xfrm>
            <a:off x="6095998" y="2777450"/>
            <a:ext cx="56647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ko-KR" altLang="en-US" dirty="0"/>
              <a:t>사람의 </a:t>
            </a:r>
            <a:r>
              <a:rPr lang="ko-KR" altLang="en-US" dirty="0" err="1"/>
              <a:t>심박을</a:t>
            </a:r>
            <a:r>
              <a:rPr lang="ko-KR" altLang="en-US" dirty="0"/>
              <a:t> 측정해주는 센서</a:t>
            </a:r>
          </a:p>
          <a:p>
            <a:pPr marL="0" indent="0">
              <a:buFont typeface="Arial"/>
              <a:buNone/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ko-KR" altLang="en-US" dirty="0"/>
              <a:t>각 </a:t>
            </a:r>
            <a:r>
              <a:rPr lang="en-US" altLang="ko-KR" dirty="0"/>
              <a:t>5V, GND, A0</a:t>
            </a:r>
            <a:r>
              <a:rPr lang="ko-KR" altLang="en-US" dirty="0"/>
              <a:t>에 연결해주면 제대로 작동이 된다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17191" y="123050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OLED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rcRect l="12290" r="18980" b="27420"/>
          <a:stretch>
            <a:fillRect/>
          </a:stretch>
        </p:blipFill>
        <p:spPr>
          <a:xfrm>
            <a:off x="2042578" y="2461100"/>
            <a:ext cx="2480853" cy="2308324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499657" y="2461100"/>
            <a:ext cx="382386" cy="3735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299629" y="2461100"/>
            <a:ext cx="382386" cy="3735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443671" y="854579"/>
            <a:ext cx="1384419" cy="11422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"/>
          <p:cNvSpPr txBox="1"/>
          <p:nvPr/>
        </p:nvSpPr>
        <p:spPr>
          <a:xfrm>
            <a:off x="6095998" y="2461100"/>
            <a:ext cx="5466946" cy="201374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en-US" altLang="ko-KR" dirty="0"/>
              <a:t>Lcd</a:t>
            </a:r>
            <a:r>
              <a:rPr lang="ko-KR" altLang="en-US" dirty="0"/>
              <a:t>의 작은 버전</a:t>
            </a:r>
            <a:r>
              <a:rPr lang="en-US" altLang="ko-KR" dirty="0"/>
              <a:t>, </a:t>
            </a:r>
            <a:r>
              <a:rPr lang="ko-KR" altLang="en-US" dirty="0"/>
              <a:t>작은 화면으로도 자세하고 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 dirty="0"/>
              <a:t>  </a:t>
            </a:r>
            <a:r>
              <a:rPr lang="en-US" altLang="ko-KR" sz="1000" dirty="0"/>
              <a:t> </a:t>
            </a:r>
            <a:r>
              <a:rPr lang="en-US" altLang="ko-KR" sz="1500" dirty="0"/>
              <a:t> </a:t>
            </a:r>
            <a:r>
              <a:rPr lang="ko-KR" altLang="en-US" dirty="0"/>
              <a:t>선명하게 나올 수 있다</a:t>
            </a:r>
            <a:r>
              <a:rPr lang="en-US" altLang="ko-KR" dirty="0"/>
              <a:t>. </a:t>
            </a:r>
          </a:p>
          <a:p>
            <a:pPr marL="0" indent="0">
              <a:buFont typeface="Arial"/>
              <a:buNone/>
              <a:defRPr/>
            </a:pPr>
            <a:r>
              <a:rPr lang="en-US" altLang="ko-KR" dirty="0"/>
              <a:t>    </a:t>
            </a:r>
            <a:r>
              <a:rPr lang="en-US" altLang="ko-KR" sz="1800" dirty="0">
                <a:solidFill>
                  <a:srgbClr val="FF505F"/>
                </a:solidFill>
                <a:sym typeface="Wingdings"/>
              </a:rPr>
              <a:t></a:t>
            </a:r>
            <a:r>
              <a:rPr lang="ko-KR" altLang="en-US" dirty="0"/>
              <a:t> </a:t>
            </a:r>
            <a:r>
              <a:rPr lang="ko-KR" altLang="en-US" dirty="0" err="1"/>
              <a:t>심박값을</a:t>
            </a:r>
            <a:r>
              <a:rPr lang="ko-KR" altLang="en-US" dirty="0"/>
              <a:t> 표시해주는 역할</a:t>
            </a:r>
          </a:p>
          <a:p>
            <a:pPr marL="285750" indent="-285750">
              <a:buFont typeface="Arial"/>
              <a:buChar char="•"/>
              <a:defRPr/>
            </a:pPr>
            <a:endParaRPr lang="en-US" altLang="ko-KR" dirty="0"/>
          </a:p>
          <a:p>
            <a:pPr hangingPunct="0">
              <a:spcBef>
                <a:spcPts val="0"/>
              </a:spcBef>
              <a:defRPr/>
            </a:pPr>
            <a:r>
              <a:rPr lang="ko-KR" altLang="en-US" sz="1800" dirty="0">
                <a:solidFill>
                  <a:srgbClr val="FF4858"/>
                </a:solidFill>
              </a:rPr>
              <a:t>▷ </a:t>
            </a:r>
            <a:r>
              <a:rPr lang="en-US" altLang="ko-KR" dirty="0">
                <a:solidFill>
                  <a:schemeClr val="tx1"/>
                </a:solidFill>
              </a:rPr>
              <a:t>SCK, SDA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12C </a:t>
            </a:r>
            <a:r>
              <a:rPr lang="ko-KR" altLang="en-US" dirty="0">
                <a:solidFill>
                  <a:schemeClr val="tx1"/>
                </a:solidFill>
              </a:rPr>
              <a:t>통신을 의미한다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  <a:p>
            <a:pPr marL="0" indent="0" hangingPunct="0">
              <a:spcBef>
                <a:spcPts val="0"/>
              </a:spcBef>
              <a:buClr>
                <a:schemeClr val="tx1"/>
              </a:buClr>
              <a:buFont typeface="Arial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여기서 </a:t>
            </a:r>
            <a:r>
              <a:rPr lang="en-US" altLang="ko-KR" dirty="0">
                <a:solidFill>
                  <a:schemeClr val="tx1"/>
                </a:solidFill>
              </a:rPr>
              <a:t>12C</a:t>
            </a:r>
            <a:r>
              <a:rPr lang="ko-KR" altLang="en-US" dirty="0">
                <a:solidFill>
                  <a:schemeClr val="tx1"/>
                </a:solidFill>
              </a:rPr>
              <a:t>통신은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개의 선을 이용하는 통신 </a:t>
            </a:r>
          </a:p>
          <a:p>
            <a:pPr marL="0" indent="0" hangingPunct="0">
              <a:spcBef>
                <a:spcPts val="0"/>
              </a:spcBef>
              <a:buClr>
                <a:schemeClr val="tx1"/>
              </a:buClr>
              <a:buFont typeface="Arial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sz="500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방식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17191" y="123050"/>
            <a:ext cx="59381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9092A5"/>
                </a:solidFill>
              </a:rPr>
              <a:t>Final Action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4B439B-F108-8A43-A62A-A9DB2D9407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06" r="8502" b="9913"/>
          <a:stretch/>
        </p:blipFill>
        <p:spPr>
          <a:xfrm>
            <a:off x="4423146" y="2285595"/>
            <a:ext cx="3326249" cy="277278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6342434" y="3249038"/>
            <a:ext cx="583660" cy="573932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10" idx="1"/>
          </p:cNvCxnSpPr>
          <p:nvPr/>
        </p:nvCxnSpPr>
        <p:spPr>
          <a:xfrm>
            <a:off x="6926094" y="3516548"/>
            <a:ext cx="1313234" cy="15544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39328" y="2845138"/>
            <a:ext cx="2947481" cy="1653702"/>
          </a:xfrm>
          <a:prstGeom prst="rect">
            <a:avLst/>
          </a:prstGeom>
          <a:noFill/>
          <a:ln w="762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24491" y="3210324"/>
            <a:ext cx="2688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배터리를 이용하여 무선으로 사용할 수 있게끔 구성</a:t>
            </a:r>
          </a:p>
        </p:txBody>
      </p:sp>
      <p:sp>
        <p:nvSpPr>
          <p:cNvPr id="12" name="타원 11"/>
          <p:cNvSpPr/>
          <p:nvPr/>
        </p:nvSpPr>
        <p:spPr>
          <a:xfrm>
            <a:off x="5408579" y="3929569"/>
            <a:ext cx="1225685" cy="1235818"/>
          </a:xfrm>
          <a:prstGeom prst="ellipse">
            <a:avLst/>
          </a:prstGeom>
          <a:noFill/>
          <a:ln w="635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endCxn id="15" idx="3"/>
          </p:cNvCxnSpPr>
          <p:nvPr/>
        </p:nvCxnSpPr>
        <p:spPr>
          <a:xfrm flipH="1" flipV="1">
            <a:off x="3784060" y="3671989"/>
            <a:ext cx="1643974" cy="1045927"/>
          </a:xfrm>
          <a:prstGeom prst="straightConnector1">
            <a:avLst/>
          </a:prstGeom>
          <a:ln w="5715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72766" y="2845138"/>
            <a:ext cx="2811294" cy="1653702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4907" y="3377726"/>
            <a:ext cx="260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OLED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pPr algn="ctr"/>
            <a:r>
              <a:rPr lang="ko-KR" altLang="en-US" dirty="0" err="1"/>
              <a:t>심박값을</a:t>
            </a:r>
            <a:r>
              <a:rPr lang="ko-KR" altLang="en-US" dirty="0"/>
              <a:t> 표시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674550" y="848233"/>
            <a:ext cx="2922661" cy="24114"/>
          </a:xfrm>
          <a:prstGeom prst="line">
            <a:avLst/>
          </a:prstGeom>
          <a:ln w="28575">
            <a:solidFill>
              <a:srgbClr val="FF0066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12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222"/>
          <p:cNvPicPr>
            <a:picLocks noChangeAspect="1"/>
          </p:cNvPicPr>
          <p:nvPr/>
        </p:nvPicPr>
        <p:blipFill rotWithShape="1">
          <a:blip r:embed="rId2"/>
          <a:srcRect t="2110"/>
          <a:stretch>
            <a:fillRect/>
          </a:stretch>
        </p:blipFill>
        <p:spPr>
          <a:xfrm>
            <a:off x="1082110" y="1485011"/>
            <a:ext cx="10027781" cy="4507393"/>
          </a:xfrm>
          <a:prstGeom prst="rect">
            <a:avLst/>
          </a:prstGeom>
        </p:spPr>
      </p:pic>
      <p:sp>
        <p:nvSpPr>
          <p:cNvPr id="68" name="직사각형 4"/>
          <p:cNvSpPr/>
          <p:nvPr/>
        </p:nvSpPr>
        <p:spPr>
          <a:xfrm>
            <a:off x="3126919" y="25774"/>
            <a:ext cx="5938160" cy="114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600" b="1" i="1" u="none" strike="noStrike" kern="0" cap="none" spc="0" normalizeH="0" baseline="0">
                <a:solidFill>
                  <a:srgbClr val="9092A5"/>
                </a:solidFill>
                <a:latin typeface="맑은 고딕"/>
                <a:ea typeface="맑은 고딕"/>
                <a:cs typeface="맑은 고딕"/>
              </a:rPr>
              <a:t>Teachable Machine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000" b="0" i="0" u="none" strike="noStrike" kern="0" cap="none" spc="0" normalizeH="0" baseline="0">
              <a:solidFill>
                <a:srgbClr val="9092A5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70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noFill/>
          <a:ln w="28575" cap="flat" cmpd="sng" algn="ctr">
            <a:solidFill>
              <a:srgbClr val="FF0066">
                <a:alpha val="100000"/>
              </a:srgbClr>
            </a:solidFill>
            <a:prstDash val="lgDashDotDot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114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Pose estimation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000" kern="0">
              <a:solidFill>
                <a:srgbClr val="9092A5"/>
              </a:solidFill>
            </a:endParaRPr>
          </a:p>
        </p:txBody>
      </p:sp>
      <p:pic>
        <p:nvPicPr>
          <p:cNvPr id="57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071" y="1293521"/>
            <a:ext cx="9697856" cy="4802212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7622295" y="2832253"/>
            <a:ext cx="2868977" cy="3041114"/>
          </a:xfrm>
          <a:prstGeom prst="rect">
            <a:avLst/>
          </a:prstGeom>
          <a:noFill/>
          <a:ln w="63500">
            <a:solidFill>
              <a:srgbClr val="F44336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TextBox 193"/>
          <p:cNvSpPr txBox="1"/>
          <p:nvPr/>
        </p:nvSpPr>
        <p:spPr>
          <a:xfrm>
            <a:off x="7178337" y="6037035"/>
            <a:ext cx="3796394" cy="392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0" i="0" u="none" strike="noStrike" kern="1200" cap="none" spc="0" normalizeH="0" baseline="0" dirty="0">
                <a:solidFill>
                  <a:srgbClr val="000000"/>
                </a:solidFill>
                <a:latin typeface="Segoe UI"/>
                <a:cs typeface="Segoe UI"/>
              </a:rPr>
              <a:t>Using Pose estimation AI model</a:t>
            </a:r>
          </a:p>
        </p:txBody>
      </p:sp>
      <p:cxnSp>
        <p:nvCxnSpPr>
          <p:cNvPr id="69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noFill/>
          <a:ln w="28575" cap="flat" cmpd="sng" algn="ctr">
            <a:solidFill>
              <a:srgbClr val="FF0066">
                <a:alpha val="100000"/>
              </a:srgbClr>
            </a:solidFill>
            <a:prstDash val="lgDashDotDot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126919" y="25774"/>
            <a:ext cx="5938160" cy="90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rgbClr val="9092A5"/>
                </a:solidFill>
              </a:rPr>
              <a:t>How do I use it?</a:t>
            </a:r>
          </a:p>
        </p:txBody>
      </p:sp>
      <p:pic>
        <p:nvPicPr>
          <p:cNvPr id="68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7072" y="1277955"/>
            <a:ext cx="9697856" cy="4798087"/>
          </a:xfrm>
          <a:prstGeom prst="rect">
            <a:avLst/>
          </a:prstGeom>
        </p:spPr>
      </p:pic>
      <p:cxnSp>
        <p:nvCxnSpPr>
          <p:cNvPr id="70" name="직선 연결선 5"/>
          <p:cNvCxnSpPr/>
          <p:nvPr/>
        </p:nvCxnSpPr>
        <p:spPr>
          <a:xfrm flipV="1">
            <a:off x="3965246" y="846034"/>
            <a:ext cx="4247261" cy="25637"/>
          </a:xfrm>
          <a:prstGeom prst="line">
            <a:avLst/>
          </a:prstGeom>
          <a:noFill/>
          <a:ln w="28575" cap="flat" cmpd="sng" algn="ctr">
            <a:solidFill>
              <a:srgbClr val="FF0066">
                <a:alpha val="100000"/>
              </a:srgbClr>
            </a:solidFill>
            <a:prstDash val="lgDashDotDot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323</Words>
  <Application>Microsoft Office PowerPoint</Application>
  <PresentationFormat>와이드스크린</PresentationFormat>
  <Paragraphs>105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Calibri Light</vt:lpstr>
      <vt:lpstr>Segoe UI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48</cp:revision>
  <dcterms:created xsi:type="dcterms:W3CDTF">2020-08-13T02:55:18Z</dcterms:created>
  <dcterms:modified xsi:type="dcterms:W3CDTF">2020-11-17T16:57:24Z</dcterms:modified>
  <cp:version/>
</cp:coreProperties>
</file>